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  <p:sldMasterId id="2147483653" r:id="rId3"/>
    <p:sldMasterId id="2147483655" r:id="rId4"/>
  </p:sldMasterIdLst>
  <p:notesMasterIdLst>
    <p:notesMasterId r:id="rId18"/>
  </p:notesMasterIdLst>
  <p:sldIdLst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  <p:sldId id="304" r:id="rId14"/>
    <p:sldId id="305" r:id="rId15"/>
    <p:sldId id="306" r:id="rId16"/>
    <p:sldId id="307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0011"/>
    <a:srgbClr val="FF1500"/>
    <a:srgbClr val="E10000"/>
    <a:srgbClr val="EA0000"/>
    <a:srgbClr val="FF3400"/>
    <a:srgbClr val="FF7524"/>
    <a:srgbClr val="ED2202"/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9"/>
    <p:restoredTop sz="94675"/>
  </p:normalViewPr>
  <p:slideViewPr>
    <p:cSldViewPr snapToGrid="0" snapToObjects="1">
      <p:cViewPr>
        <p:scale>
          <a:sx n="77" d="100"/>
          <a:sy n="77" d="100"/>
        </p:scale>
        <p:origin x="-438" y="-72"/>
      </p:cViewPr>
      <p:guideLst>
        <p:guide orient="horz" pos="2124"/>
        <p:guide pos="3841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3" Type="http://schemas.openxmlformats.org/officeDocument/2006/relationships/tags" Target="tags/tag365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5FC5D-D649-1F45-8350-0AE678BC6D55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kumimoji="1" lang="zh-CN" altLang="en-US"/>
              <a:t>编辑母版文本样式
第二级
第三级
第四级
第五级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11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11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11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11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13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11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11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4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10.png"/><Relationship Id="rId4" Type="http://schemas.openxmlformats.org/officeDocument/2006/relationships/tags" Target="../tags/tag2.xml"/><Relationship Id="rId3" Type="http://schemas.openxmlformats.org/officeDocument/2006/relationships/image" Target="../media/image9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11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12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11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3710" y="5997189"/>
            <a:ext cx="418935" cy="543170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/>
          <a:srcRect l="-420" t="-44884" r="95337" b="2492"/>
          <a:stretch>
            <a:fillRect/>
          </a:stretch>
        </p:blipFill>
        <p:spPr>
          <a:xfrm>
            <a:off x="-257137" y="1413671"/>
            <a:ext cx="582814" cy="2647701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/>
          <a:srcRect l="380" t="48505" r="-10112" b="-948"/>
          <a:stretch>
            <a:fillRect/>
          </a:stretch>
        </p:blipFill>
        <p:spPr>
          <a:xfrm>
            <a:off x="-345289" y="6761699"/>
            <a:ext cx="12590212" cy="9144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/>
          <a:srcRect t="77711" r="99620"/>
          <a:stretch>
            <a:fillRect/>
          </a:stretch>
        </p:blipFill>
        <p:spPr>
          <a:xfrm>
            <a:off x="-388931" y="7270945"/>
            <a:ext cx="43643" cy="388632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4"/>
          <a:srcRect l="-4473" t="25268" r="100000" b="22289"/>
          <a:stretch>
            <a:fillRect/>
          </a:stretch>
        </p:blipFill>
        <p:spPr>
          <a:xfrm>
            <a:off x="-902136" y="6356545"/>
            <a:ext cx="513204" cy="9144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320273" y="5772542"/>
            <a:ext cx="325664" cy="968472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5"/>
          <a:srcRect r="38168" b="53720"/>
          <a:stretch>
            <a:fillRect/>
          </a:stretch>
        </p:blipFill>
        <p:spPr>
          <a:xfrm>
            <a:off x="9697211" y="5940827"/>
            <a:ext cx="2494789" cy="929444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4"/>
          <a:srcRect b="51495"/>
          <a:stretch>
            <a:fillRect/>
          </a:stretch>
        </p:blipFill>
        <p:spPr>
          <a:xfrm>
            <a:off x="-464734" y="6270980"/>
            <a:ext cx="12364823" cy="594408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6"/>
          <a:srcRect b="61499"/>
          <a:stretch>
            <a:fillRect/>
          </a:stretch>
        </p:blipFill>
        <p:spPr>
          <a:xfrm>
            <a:off x="9583381" y="6271203"/>
            <a:ext cx="2424987" cy="594408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57489" y="286227"/>
            <a:ext cx="698460" cy="69846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mtClean="0"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pPr>
              <a:defRPr/>
            </a:pPr>
            <a:fld id="{D997B5FA-0921-464F-AAE1-844C04324D75}" type="datetimeFigureOut">
              <a:rPr lang="zh-CN" altLang="en-US"/>
            </a:fld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solidFill>
                  <a:schemeClr val="bg1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04502D59-009C-4AF4-AB32-B48861F9F307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24308" y="960830"/>
            <a:ext cx="8084219" cy="1325880"/>
          </a:xfrm>
          <a:prstGeom prst="rect">
            <a:avLst/>
          </a:prstGeom>
        </p:spPr>
        <p:txBody>
          <a:bodyPr lIns="117226" tIns="58613" rIns="117226" bIns="58613"/>
          <a:lstStyle>
            <a:lvl1pPr>
              <a:defRPr sz="3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792486" y="2430860"/>
            <a:ext cx="6380391" cy="822960"/>
          </a:xfrm>
          <a:prstGeom prst="rect">
            <a:avLst/>
          </a:prstGeom>
        </p:spPr>
        <p:txBody>
          <a:bodyPr lIns="117226" tIns="58613" rIns="117226" bIns="58613"/>
          <a:lstStyle>
            <a:lvl1pPr algn="l">
              <a:defRPr sz="2600">
                <a:latin typeface="楷体" panose="02010609060101010101" pitchFamily="49" charset="-122"/>
                <a:ea typeface="楷体" panose="02010609060101010101" pitchFamily="49" charset="-122"/>
              </a:defRPr>
            </a:lvl1pPr>
            <a:lvl2pPr algn="l">
              <a:defRPr sz="1900">
                <a:latin typeface="楷体" panose="02010609060101010101" pitchFamily="49" charset="-122"/>
                <a:ea typeface="楷体" panose="02010609060101010101" pitchFamily="49" charset="-122"/>
              </a:defRPr>
            </a:lvl2pPr>
            <a:lvl3pPr algn="l">
              <a:defRPr sz="1900">
                <a:latin typeface="楷体" panose="02010609060101010101" pitchFamily="49" charset="-122"/>
                <a:ea typeface="楷体" panose="02010609060101010101" pitchFamily="49" charset="-122"/>
              </a:defRPr>
            </a:lvl3pPr>
            <a:lvl4pPr algn="l">
              <a:defRPr sz="1900">
                <a:latin typeface="楷体" panose="02010609060101010101" pitchFamily="49" charset="-122"/>
                <a:ea typeface="楷体" panose="02010609060101010101" pitchFamily="49" charset="-122"/>
              </a:defRPr>
            </a:lvl4pPr>
            <a:lvl5pPr algn="l">
              <a:defRPr sz="1900">
                <a:latin typeface="楷体" panose="02010609060101010101" pitchFamily="49" charset="-122"/>
                <a:ea typeface="楷体" panose="02010609060101010101" pitchFamily="49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7.jpe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6" Type="http://schemas.openxmlformats.org/officeDocument/2006/relationships/theme" Target="../theme/theme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7.xml"/><Relationship Id="rId19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2.xml"/><Relationship Id="rId16" Type="http://schemas.openxmlformats.org/officeDocument/2006/relationships/slideLayout" Target="../slideLayouts/slideLayout21.xml"/><Relationship Id="rId15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236.xml"/><Relationship Id="rId8" Type="http://schemas.openxmlformats.org/officeDocument/2006/relationships/tags" Target="../tags/tag235.xml"/><Relationship Id="rId7" Type="http://schemas.openxmlformats.org/officeDocument/2006/relationships/tags" Target="../tags/tag234.xml"/><Relationship Id="rId6" Type="http://schemas.openxmlformats.org/officeDocument/2006/relationships/tags" Target="../tags/tag233.xml"/><Relationship Id="rId5" Type="http://schemas.openxmlformats.org/officeDocument/2006/relationships/tags" Target="../tags/tag232.xml"/><Relationship Id="rId4" Type="http://schemas.openxmlformats.org/officeDocument/2006/relationships/tags" Target="../tags/tag231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239.xml"/><Relationship Id="rId13" Type="http://schemas.openxmlformats.org/officeDocument/2006/relationships/image" Target="../media/image16.png"/><Relationship Id="rId12" Type="http://schemas.openxmlformats.org/officeDocument/2006/relationships/tags" Target="../tags/tag238.xml"/><Relationship Id="rId11" Type="http://schemas.openxmlformats.org/officeDocument/2006/relationships/tags" Target="../tags/tag237.xml"/><Relationship Id="rId10" Type="http://schemas.openxmlformats.org/officeDocument/2006/relationships/image" Target="../media/image15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4.xml"/><Relationship Id="rId8" Type="http://schemas.openxmlformats.org/officeDocument/2006/relationships/tags" Target="../tags/tag333.xml"/><Relationship Id="rId7" Type="http://schemas.openxmlformats.org/officeDocument/2006/relationships/tags" Target="../tags/tag332.xml"/><Relationship Id="rId6" Type="http://schemas.openxmlformats.org/officeDocument/2006/relationships/tags" Target="../tags/tag331.xml"/><Relationship Id="rId5" Type="http://schemas.openxmlformats.org/officeDocument/2006/relationships/tags" Target="../tags/tag330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35.xml"/><Relationship Id="rId10" Type="http://schemas.openxmlformats.org/officeDocument/2006/relationships/image" Target="../media/image23.png"/><Relationship Id="rId1" Type="http://schemas.openxmlformats.org/officeDocument/2006/relationships/tags" Target="../tags/tag32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4.xml"/><Relationship Id="rId8" Type="http://schemas.openxmlformats.org/officeDocument/2006/relationships/tags" Target="../tags/tag343.xml"/><Relationship Id="rId7" Type="http://schemas.openxmlformats.org/officeDocument/2006/relationships/tags" Target="../tags/tag342.xml"/><Relationship Id="rId6" Type="http://schemas.openxmlformats.org/officeDocument/2006/relationships/tags" Target="../tags/tag341.xml"/><Relationship Id="rId5" Type="http://schemas.openxmlformats.org/officeDocument/2006/relationships/tags" Target="../tags/tag340.xml"/><Relationship Id="rId4" Type="http://schemas.openxmlformats.org/officeDocument/2006/relationships/tags" Target="../tags/tag339.xml"/><Relationship Id="rId3" Type="http://schemas.openxmlformats.org/officeDocument/2006/relationships/tags" Target="../tags/tag338.xml"/><Relationship Id="rId2" Type="http://schemas.openxmlformats.org/officeDocument/2006/relationships/tags" Target="../tags/tag337.xml"/><Relationship Id="rId15" Type="http://schemas.openxmlformats.org/officeDocument/2006/relationships/slideLayout" Target="../slideLayouts/slideLayout12.xml"/><Relationship Id="rId14" Type="http://schemas.openxmlformats.org/officeDocument/2006/relationships/tags" Target="../tags/tag349.xml"/><Relationship Id="rId13" Type="http://schemas.openxmlformats.org/officeDocument/2006/relationships/tags" Target="../tags/tag348.xml"/><Relationship Id="rId12" Type="http://schemas.openxmlformats.org/officeDocument/2006/relationships/tags" Target="../tags/tag347.xml"/><Relationship Id="rId11" Type="http://schemas.openxmlformats.org/officeDocument/2006/relationships/tags" Target="../tags/tag346.xml"/><Relationship Id="rId10" Type="http://schemas.openxmlformats.org/officeDocument/2006/relationships/tags" Target="../tags/tag345.xml"/><Relationship Id="rId1" Type="http://schemas.openxmlformats.org/officeDocument/2006/relationships/tags" Target="../tags/tag336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58.xml"/><Relationship Id="rId8" Type="http://schemas.openxmlformats.org/officeDocument/2006/relationships/tags" Target="../tags/tag357.xml"/><Relationship Id="rId7" Type="http://schemas.openxmlformats.org/officeDocument/2006/relationships/tags" Target="../tags/tag356.xml"/><Relationship Id="rId6" Type="http://schemas.openxmlformats.org/officeDocument/2006/relationships/tags" Target="../tags/tag355.xml"/><Relationship Id="rId5" Type="http://schemas.openxmlformats.org/officeDocument/2006/relationships/tags" Target="../tags/tag354.xml"/><Relationship Id="rId4" Type="http://schemas.openxmlformats.org/officeDocument/2006/relationships/tags" Target="../tags/tag353.xml"/><Relationship Id="rId3" Type="http://schemas.openxmlformats.org/officeDocument/2006/relationships/tags" Target="../tags/tag352.xml"/><Relationship Id="rId2" Type="http://schemas.openxmlformats.org/officeDocument/2006/relationships/tags" Target="../tags/tag351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61.xml"/><Relationship Id="rId11" Type="http://schemas.openxmlformats.org/officeDocument/2006/relationships/tags" Target="../tags/tag360.xml"/><Relationship Id="rId10" Type="http://schemas.openxmlformats.org/officeDocument/2006/relationships/tags" Target="../tags/tag359.xml"/><Relationship Id="rId1" Type="http://schemas.openxmlformats.org/officeDocument/2006/relationships/tags" Target="../tags/tag350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6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image" Target="../media/image16.png"/><Relationship Id="rId1" Type="http://schemas.openxmlformats.org/officeDocument/2006/relationships/tags" Target="../tags/tag362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8.xml"/><Relationship Id="rId8" Type="http://schemas.openxmlformats.org/officeDocument/2006/relationships/tags" Target="../tags/tag247.xml"/><Relationship Id="rId7" Type="http://schemas.openxmlformats.org/officeDocument/2006/relationships/tags" Target="../tags/tag246.xml"/><Relationship Id="rId6" Type="http://schemas.openxmlformats.org/officeDocument/2006/relationships/tags" Target="../tags/tag245.xml"/><Relationship Id="rId5" Type="http://schemas.openxmlformats.org/officeDocument/2006/relationships/tags" Target="../tags/tag244.xml"/><Relationship Id="rId4" Type="http://schemas.openxmlformats.org/officeDocument/2006/relationships/tags" Target="../tags/tag243.xml"/><Relationship Id="rId3" Type="http://schemas.openxmlformats.org/officeDocument/2006/relationships/tags" Target="../tags/tag242.xml"/><Relationship Id="rId2" Type="http://schemas.openxmlformats.org/officeDocument/2006/relationships/tags" Target="../tags/tag241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51.xml"/><Relationship Id="rId12" Type="http://schemas.openxmlformats.org/officeDocument/2006/relationships/tags" Target="../tags/tag250.xml"/><Relationship Id="rId11" Type="http://schemas.openxmlformats.org/officeDocument/2006/relationships/image" Target="../media/image17.png"/><Relationship Id="rId10" Type="http://schemas.openxmlformats.org/officeDocument/2006/relationships/tags" Target="../tags/tag249.xml"/><Relationship Id="rId1" Type="http://schemas.openxmlformats.org/officeDocument/2006/relationships/tags" Target="../tags/tag240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261.xml"/><Relationship Id="rId10" Type="http://schemas.openxmlformats.org/officeDocument/2006/relationships/image" Target="../media/image18.png"/><Relationship Id="rId1" Type="http://schemas.openxmlformats.org/officeDocument/2006/relationships/tags" Target="../tags/tag2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0.xml"/><Relationship Id="rId8" Type="http://schemas.openxmlformats.org/officeDocument/2006/relationships/tags" Target="../tags/tag269.xml"/><Relationship Id="rId7" Type="http://schemas.openxmlformats.org/officeDocument/2006/relationships/tags" Target="../tags/tag268.xml"/><Relationship Id="rId6" Type="http://schemas.openxmlformats.org/officeDocument/2006/relationships/tags" Target="../tags/tag267.xml"/><Relationship Id="rId5" Type="http://schemas.openxmlformats.org/officeDocument/2006/relationships/tags" Target="../tags/tag266.xml"/><Relationship Id="rId4" Type="http://schemas.openxmlformats.org/officeDocument/2006/relationships/tags" Target="../tags/tag265.xml"/><Relationship Id="rId3" Type="http://schemas.openxmlformats.org/officeDocument/2006/relationships/tags" Target="../tags/tag264.xml"/><Relationship Id="rId2" Type="http://schemas.openxmlformats.org/officeDocument/2006/relationships/tags" Target="../tags/tag263.xml"/><Relationship Id="rId14" Type="http://schemas.openxmlformats.org/officeDocument/2006/relationships/slideLayout" Target="../slideLayouts/slideLayout12.xml"/><Relationship Id="rId13" Type="http://schemas.openxmlformats.org/officeDocument/2006/relationships/tags" Target="../tags/tag272.xml"/><Relationship Id="rId12" Type="http://schemas.openxmlformats.org/officeDocument/2006/relationships/image" Target="../media/image20.png"/><Relationship Id="rId11" Type="http://schemas.openxmlformats.org/officeDocument/2006/relationships/image" Target="../media/image19.png"/><Relationship Id="rId10" Type="http://schemas.openxmlformats.org/officeDocument/2006/relationships/tags" Target="../tags/tag271.xml"/><Relationship Id="rId1" Type="http://schemas.openxmlformats.org/officeDocument/2006/relationships/tags" Target="../tags/tag262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1.xml"/><Relationship Id="rId8" Type="http://schemas.openxmlformats.org/officeDocument/2006/relationships/tags" Target="../tags/tag280.xml"/><Relationship Id="rId7" Type="http://schemas.openxmlformats.org/officeDocument/2006/relationships/tags" Target="../tags/tag279.xml"/><Relationship Id="rId6" Type="http://schemas.openxmlformats.org/officeDocument/2006/relationships/tags" Target="../tags/tag278.xml"/><Relationship Id="rId5" Type="http://schemas.openxmlformats.org/officeDocument/2006/relationships/tags" Target="../tags/tag277.xml"/><Relationship Id="rId4" Type="http://schemas.openxmlformats.org/officeDocument/2006/relationships/tags" Target="../tags/tag276.xml"/><Relationship Id="rId3" Type="http://schemas.openxmlformats.org/officeDocument/2006/relationships/tags" Target="../tags/tag275.xml"/><Relationship Id="rId2" Type="http://schemas.openxmlformats.org/officeDocument/2006/relationships/tags" Target="../tags/tag274.xml"/><Relationship Id="rId11" Type="http://schemas.openxmlformats.org/officeDocument/2006/relationships/slideLayout" Target="../slideLayouts/slideLayout12.xml"/><Relationship Id="rId10" Type="http://schemas.openxmlformats.org/officeDocument/2006/relationships/tags" Target="../tags/tag282.xml"/><Relationship Id="rId1" Type="http://schemas.openxmlformats.org/officeDocument/2006/relationships/tags" Target="../tags/tag27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" Type="http://schemas.openxmlformats.org/officeDocument/2006/relationships/tags" Target="../tags/tag284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293.xml"/><Relationship Id="rId11" Type="http://schemas.openxmlformats.org/officeDocument/2006/relationships/image" Target="../media/image17.png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302.xml"/><Relationship Id="rId8" Type="http://schemas.openxmlformats.org/officeDocument/2006/relationships/tags" Target="../tags/tag301.xml"/><Relationship Id="rId7" Type="http://schemas.openxmlformats.org/officeDocument/2006/relationships/tags" Target="../tags/tag300.xml"/><Relationship Id="rId6" Type="http://schemas.openxmlformats.org/officeDocument/2006/relationships/tags" Target="../tags/tag299.xml"/><Relationship Id="rId5" Type="http://schemas.openxmlformats.org/officeDocument/2006/relationships/tags" Target="../tags/tag298.xml"/><Relationship Id="rId4" Type="http://schemas.openxmlformats.org/officeDocument/2006/relationships/tags" Target="../tags/tag297.xml"/><Relationship Id="rId3" Type="http://schemas.openxmlformats.org/officeDocument/2006/relationships/tags" Target="../tags/tag296.xml"/><Relationship Id="rId2" Type="http://schemas.openxmlformats.org/officeDocument/2006/relationships/tags" Target="../tags/tag295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04.xml"/><Relationship Id="rId10" Type="http://schemas.openxmlformats.org/officeDocument/2006/relationships/tags" Target="../tags/tag303.xml"/><Relationship Id="rId1" Type="http://schemas.openxmlformats.org/officeDocument/2006/relationships/tags" Target="../tags/tag29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3.xml"/><Relationship Id="rId8" Type="http://schemas.openxmlformats.org/officeDocument/2006/relationships/tags" Target="../tags/tag312.xml"/><Relationship Id="rId7" Type="http://schemas.openxmlformats.org/officeDocument/2006/relationships/tags" Target="../tags/tag311.xml"/><Relationship Id="rId6" Type="http://schemas.openxmlformats.org/officeDocument/2006/relationships/tags" Target="../tags/tag310.xml"/><Relationship Id="rId5" Type="http://schemas.openxmlformats.org/officeDocument/2006/relationships/tags" Target="../tags/tag309.xml"/><Relationship Id="rId4" Type="http://schemas.openxmlformats.org/officeDocument/2006/relationships/tags" Target="../tags/tag308.xml"/><Relationship Id="rId3" Type="http://schemas.openxmlformats.org/officeDocument/2006/relationships/tags" Target="../tags/tag307.xml"/><Relationship Id="rId2" Type="http://schemas.openxmlformats.org/officeDocument/2006/relationships/tags" Target="../tags/tag306.xml"/><Relationship Id="rId13" Type="http://schemas.openxmlformats.org/officeDocument/2006/relationships/slideLayout" Target="../slideLayouts/slideLayout12.xml"/><Relationship Id="rId12" Type="http://schemas.openxmlformats.org/officeDocument/2006/relationships/tags" Target="../tags/tag315.xml"/><Relationship Id="rId11" Type="http://schemas.openxmlformats.org/officeDocument/2006/relationships/image" Target="../media/image21.png"/><Relationship Id="rId10" Type="http://schemas.openxmlformats.org/officeDocument/2006/relationships/tags" Target="../tags/tag314.xml"/><Relationship Id="rId1" Type="http://schemas.openxmlformats.org/officeDocument/2006/relationships/tags" Target="../tags/tag305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4.xml"/><Relationship Id="rId8" Type="http://schemas.openxmlformats.org/officeDocument/2006/relationships/tags" Target="../tags/tag323.xml"/><Relationship Id="rId7" Type="http://schemas.openxmlformats.org/officeDocument/2006/relationships/tags" Target="../tags/tag322.xml"/><Relationship Id="rId6" Type="http://schemas.openxmlformats.org/officeDocument/2006/relationships/tags" Target="../tags/tag321.xml"/><Relationship Id="rId5" Type="http://schemas.openxmlformats.org/officeDocument/2006/relationships/tags" Target="../tags/tag320.xml"/><Relationship Id="rId4" Type="http://schemas.openxmlformats.org/officeDocument/2006/relationships/tags" Target="../tags/tag319.xml"/><Relationship Id="rId3" Type="http://schemas.openxmlformats.org/officeDocument/2006/relationships/tags" Target="../tags/tag318.xml"/><Relationship Id="rId2" Type="http://schemas.openxmlformats.org/officeDocument/2006/relationships/tags" Target="../tags/tag317.xml"/><Relationship Id="rId12" Type="http://schemas.openxmlformats.org/officeDocument/2006/relationships/slideLayout" Target="../slideLayouts/slideLayout12.xml"/><Relationship Id="rId11" Type="http://schemas.openxmlformats.org/officeDocument/2006/relationships/tags" Target="../tags/tag325.xml"/><Relationship Id="rId10" Type="http://schemas.openxmlformats.org/officeDocument/2006/relationships/image" Target="../media/image22.png"/><Relationship Id="rId1" Type="http://schemas.openxmlformats.org/officeDocument/2006/relationships/tags" Target="../tags/tag3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-348237" y="2043532"/>
            <a:ext cx="4927600" cy="149860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178216" y="2645616"/>
            <a:ext cx="4036742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800" b="1" dirty="0" smtClean="0">
                <a:solidFill>
                  <a:schemeClr val="lt1"/>
                </a:solidFill>
                <a:latin typeface="幼圆" charset="0"/>
                <a:ea typeface="幼圆" charset="0"/>
                <a:cs typeface="黑体" panose="02010609060101010101" charset="-122"/>
              </a:rPr>
              <a:t>第四单元</a:t>
            </a:r>
            <a:endParaRPr kumimoji="1" lang="zh-CN" altLang="en-US" sz="2800" b="1" dirty="0" smtClean="0">
              <a:solidFill>
                <a:schemeClr val="lt1"/>
              </a:solidFill>
              <a:latin typeface="幼圆" charset="0"/>
              <a:ea typeface="幼圆" charset="0"/>
              <a:cs typeface="黑体" panose="02010609060101010101" charset="-122"/>
            </a:endParaRPr>
          </a:p>
        </p:txBody>
      </p:sp>
      <p:sp>
        <p:nvSpPr>
          <p:cNvPr id="13" name="文本框 12"/>
          <p:cNvSpPr txBox="1"/>
          <p:nvPr>
            <p:custDataLst>
              <p:tags r:id="rId11"/>
            </p:custDataLst>
          </p:nvPr>
        </p:nvSpPr>
        <p:spPr>
          <a:xfrm>
            <a:off x="205073" y="3567909"/>
            <a:ext cx="5157759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12</a:t>
            </a:r>
            <a:r>
              <a:rPr lang="zh-CN" altLang="en-US" sz="2400" b="1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 总也倒不了的老屋（第一课时</a:t>
            </a:r>
            <a:r>
              <a:rPr lang="zh-CN" altLang="en-US" sz="2400" b="1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）</a:t>
            </a:r>
            <a:endParaRPr lang="zh-CN" altLang="en-US" sz="2400" b="1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" name="文本框 13"/>
          <p:cNvSpPr txBox="1"/>
          <p:nvPr>
            <p:custDataLst>
              <p:tags r:id="rId12"/>
            </p:custDataLst>
          </p:nvPr>
        </p:nvSpPr>
        <p:spPr>
          <a:xfrm>
            <a:off x="96017" y="6289255"/>
            <a:ext cx="36535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语文部编</a:t>
            </a:r>
            <a:r>
              <a:rPr lang="zh-CN" altLang="en-US" sz="20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幼圆" charset="0"/>
              </a:rPr>
              <a:t>版三年级上册</a:t>
            </a:r>
            <a:endParaRPr lang="zh-CN" altLang="en-US" sz="20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3061722" y="1325912"/>
            <a:ext cx="6465839" cy="119888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微软雅黑" panose="020B0503020204020204" charset="-122"/>
                <a:cs typeface="幼圆" charset="0"/>
              </a:rPr>
              <a:t>   猜测一下，小猫离开老屋后，老屋倒下了吗？写几句话，表达一下你的想法。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微软雅黑" panose="020B0503020204020204" charset="-122"/>
              <a:cs typeface="幼圆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744" y="3007108"/>
            <a:ext cx="4955791" cy="29207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猜测表达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2976880" y="1392555"/>
            <a:ext cx="39300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给下面的字组词。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文本框 2"/>
          <p:cNvSpPr txBox="1"/>
          <p:nvPr>
            <p:custDataLst>
              <p:tags r:id="rId10"/>
            </p:custDataLst>
          </p:nvPr>
        </p:nvSpPr>
        <p:spPr>
          <a:xfrm>
            <a:off x="2976880" y="2291080"/>
            <a:ext cx="663765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活（     ）  （     ） （     ）</a:t>
            </a:r>
            <a:endParaRPr lang="zh-CN" altLang="en-US" sz="28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文本框 2"/>
          <p:cNvSpPr txBox="1"/>
          <p:nvPr>
            <p:custDataLst>
              <p:tags r:id="rId11"/>
            </p:custDataLst>
          </p:nvPr>
        </p:nvSpPr>
        <p:spPr>
          <a:xfrm>
            <a:off x="2976880" y="3016885"/>
            <a:ext cx="7651115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安（     ）  （     ） （     ）</a:t>
            </a:r>
            <a:endParaRPr lang="zh-CN" altLang="en-US" sz="28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2"/>
          <p:cNvSpPr txBox="1"/>
          <p:nvPr>
            <p:custDataLst>
              <p:tags r:id="rId12"/>
            </p:custDataLst>
          </p:nvPr>
        </p:nvSpPr>
        <p:spPr>
          <a:xfrm>
            <a:off x="2976690" y="3726032"/>
            <a:ext cx="6385214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板（     ）  （     ） （     ）</a:t>
            </a:r>
            <a:endParaRPr lang="zh-CN" altLang="en-US" sz="28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2"/>
          <p:cNvSpPr txBox="1"/>
          <p:nvPr>
            <p:custDataLst>
              <p:tags r:id="rId13"/>
            </p:custDataLst>
          </p:nvPr>
        </p:nvSpPr>
        <p:spPr>
          <a:xfrm>
            <a:off x="2976689" y="4514308"/>
            <a:ext cx="6385214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音（     ）  （     ） （     ）</a:t>
            </a:r>
            <a:endParaRPr lang="zh-CN" altLang="en-US" sz="2800" dirty="0" smtClean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文本框 2"/>
          <p:cNvSpPr txBox="1"/>
          <p:nvPr/>
        </p:nvSpPr>
        <p:spPr>
          <a:xfrm>
            <a:off x="3764498" y="2297640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生活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5685301" y="2297639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活动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文本框 2"/>
          <p:cNvSpPr txBox="1"/>
          <p:nvPr/>
        </p:nvSpPr>
        <p:spPr>
          <a:xfrm>
            <a:off x="7474787" y="2297640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活着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1" name="文本框 2"/>
          <p:cNvSpPr txBox="1"/>
          <p:nvPr/>
        </p:nvSpPr>
        <p:spPr>
          <a:xfrm>
            <a:off x="3788684" y="3003082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安全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5688532" y="3003081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平安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3" name="文本框 2"/>
          <p:cNvSpPr txBox="1"/>
          <p:nvPr/>
        </p:nvSpPr>
        <p:spPr>
          <a:xfrm>
            <a:off x="7478018" y="3003082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保安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3804450" y="3716477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木板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5704298" y="3716476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铁板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7493784" y="3716477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黑板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8" name="文本框 2"/>
          <p:cNvSpPr txBox="1"/>
          <p:nvPr/>
        </p:nvSpPr>
        <p:spPr>
          <a:xfrm>
            <a:off x="3764366" y="4534322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声音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9" name="文本框 2"/>
          <p:cNvSpPr txBox="1"/>
          <p:nvPr/>
        </p:nvSpPr>
        <p:spPr>
          <a:xfrm>
            <a:off x="5664214" y="4534321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音乐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20" name="文本框 2"/>
          <p:cNvSpPr txBox="1"/>
          <p:nvPr/>
        </p:nvSpPr>
        <p:spPr>
          <a:xfrm>
            <a:off x="7453700" y="4534322"/>
            <a:ext cx="1458400" cy="737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800" dirty="0" smtClean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拼音</a:t>
            </a:r>
            <a:endParaRPr lang="zh-CN" altLang="en-US" sz="2800" dirty="0" smtClean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课堂小练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4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>
            <p:custDataLst>
              <p:tags r:id="rId10"/>
            </p:custDataLst>
          </p:nvPr>
        </p:nvSpPr>
        <p:spPr>
          <a:xfrm>
            <a:off x="1786047" y="2162185"/>
            <a:ext cx="9092163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它的（       ）变成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了黑窟窿</a:t>
            </a: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，（      ）也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破了洞。　　　　</a:t>
            </a:r>
            <a:endParaRPr lang="zh-CN" altLang="en-US" sz="24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203616" y="2305135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窗户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956970" y="2285252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门板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2" name="文本框 2"/>
          <p:cNvSpPr txBox="1"/>
          <p:nvPr>
            <p:custDataLst>
              <p:tags r:id="rId11"/>
            </p:custDataLst>
          </p:nvPr>
        </p:nvSpPr>
        <p:spPr>
          <a:xfrm>
            <a:off x="1454968" y="3249989"/>
            <a:ext cx="9092163" cy="175323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  “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等等，老屋！”一</a:t>
            </a: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个（     ）的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声音在它</a:t>
            </a: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门前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响起，“再过一个晚上，行吗？</a:t>
            </a:r>
            <a:r>
              <a:rPr lang="zh-CN" altLang="en-US" sz="2400" dirty="0" smtClean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今天晚上有（       ），</a:t>
            </a:r>
            <a:r>
              <a:rPr lang="zh-CN" altLang="en-US" sz="2400" dirty="0">
                <a:solidFill>
                  <a:schemeClr val="dk1">
                    <a:lumMod val="75000"/>
                    <a:lumOff val="25000"/>
                  </a:schemeClr>
                </a:solidFill>
                <a:latin typeface="幼圆" charset="0"/>
                <a:ea typeface="黑体" panose="02010609060101010101" charset="-122"/>
                <a:cs typeface="幼圆" charset="0"/>
              </a:rPr>
              <a:t>我找不到一个安心睡觉的地方。”　　　</a:t>
            </a:r>
            <a:endParaRPr lang="zh-CN" altLang="en-US" sz="2400" dirty="0">
              <a:solidFill>
                <a:schemeClr val="dk1">
                  <a:lumMod val="75000"/>
                  <a:lumOff val="25000"/>
                </a:schemeClr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437313" y="3379800"/>
            <a:ext cx="7924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小小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097569" y="3983314"/>
            <a:ext cx="1097280" cy="4603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暴风雨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809353" y="1308962"/>
            <a:ext cx="4745694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0480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宋体" panose="02010600030101010101" pitchFamily="2" charset="-122"/>
              </a:rPr>
              <a:t>根据课文填写合适的词语。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宋体" panose="0201060003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课堂小练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2" grpId="0"/>
      <p:bldP spid="4" grpId="0"/>
      <p:bldP spid="12" grpId="0"/>
      <p:bldP spid="11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10"/>
            </p:custDataLst>
          </p:nvPr>
        </p:nvSpPr>
        <p:spPr>
          <a:xfrm>
            <a:off x="2891790" y="4867910"/>
            <a:ext cx="6379845" cy="1494155"/>
          </a:xfrm>
        </p:spPr>
        <p:txBody>
          <a:bodyPr lIns="117226" tIns="58613" rIns="117226" bIns="58613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zh-CN" altLang="en-US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这是一个（   ）的老屋；</a:t>
            </a:r>
            <a:br>
              <a:rPr lang="zh-CN" altLang="en-US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</a:br>
            <a:r>
              <a:rPr lang="zh-CN" altLang="en-US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这是一个（   ）的老屋；</a:t>
            </a:r>
            <a:br>
              <a:rPr lang="zh-CN" altLang="en-US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</a:br>
            <a:r>
              <a:rPr lang="zh-CN" altLang="en-US" sz="3200" dirty="0">
                <a:solidFill>
                  <a:schemeClr val="dk1"/>
                </a:solidFill>
                <a:latin typeface="汉仪乐喵体W" charset="0"/>
                <a:ea typeface="黑体" panose="02010609060101010101" charset="-122"/>
                <a:cs typeface="汉仪乐喵体W" charset="0"/>
                <a:sym typeface="+mn-ea"/>
              </a:rPr>
              <a:t>这是一个（   ）的老屋；</a:t>
            </a:r>
            <a:endParaRPr lang="zh-CN" altLang="en-US" sz="3200" dirty="0">
              <a:solidFill>
                <a:schemeClr val="dk1"/>
              </a:solidFill>
              <a:latin typeface="汉仪乐喵体W" charset="0"/>
              <a:ea typeface="黑体" panose="02010609060101010101" charset="-122"/>
              <a:cs typeface="汉仪乐喵体W" charset="0"/>
              <a:sym typeface="+mn-ea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11"/>
          <a:stretch>
            <a:fillRect/>
          </a:stretch>
        </p:blipFill>
        <p:spPr bwMode="auto">
          <a:xfrm>
            <a:off x="2520866" y="1763251"/>
            <a:ext cx="7095718" cy="29779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文本框 3"/>
          <p:cNvSpPr txBox="1"/>
          <p:nvPr>
            <p:custDataLst>
              <p:tags r:id="rId12"/>
            </p:custDataLst>
          </p:nvPr>
        </p:nvSpPr>
        <p:spPr>
          <a:xfrm>
            <a:off x="3447671" y="1150354"/>
            <a:ext cx="4946227" cy="608965"/>
          </a:xfrm>
          <a:prstGeom prst="rect">
            <a:avLst/>
          </a:prstGeom>
          <a:noFill/>
        </p:spPr>
        <p:txBody>
          <a:bodyPr wrap="square" lIns="117226" tIns="58613" rIns="117226" bIns="58613" rtlCol="0">
            <a:spAutoFit/>
          </a:bodyPr>
          <a:lstStyle/>
          <a:p>
            <a:r>
              <a:rPr lang="zh-CN" altLang="en-US" sz="3200" b="1" dirty="0">
                <a:solidFill>
                  <a:schemeClr val="accent1">
                    <a:lumMod val="75000"/>
                  </a:schemeClr>
                </a:solidFill>
                <a:latin typeface="幼圆" charset="0"/>
                <a:ea typeface="幼圆" charset="0"/>
              </a:rPr>
              <a:t>观察图片说一说</a:t>
            </a:r>
            <a:endParaRPr lang="zh-CN" altLang="en-US" sz="3200" b="1" dirty="0">
              <a:solidFill>
                <a:schemeClr val="accent1">
                  <a:lumMod val="75000"/>
                </a:schemeClr>
              </a:solidFill>
              <a:latin typeface="幼圆" charset="0"/>
              <a:ea typeface="幼圆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新课导入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3811202" y="1018917"/>
            <a:ext cx="6742113" cy="41541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 </a:t>
            </a: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慈琪：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1992出生，籍贯安徽，2009年毕业于温州中学，2013年毕业于中山大学。2015年加入中国作家协会。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代表作：童话诗集《梦游的孩子》 、童话集《收割一群狼》、长篇幻想小说《三界史诗·黄昏之境》、中篇童话《决战泥潭怪》、童话诗集《三千个月亮》，入选2017“新青藤”童书榜等。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/>
          <a:srcRect t="12920" b="7611"/>
          <a:stretch>
            <a:fillRect/>
          </a:stretch>
        </p:blipFill>
        <p:spPr>
          <a:xfrm>
            <a:off x="651012" y="1759876"/>
            <a:ext cx="2630170" cy="3149600"/>
          </a:xfrm>
          <a:prstGeom prst="ellipse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 smtClean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作者简介</a:t>
            </a:r>
            <a:endParaRPr lang="zh-CN" altLang="en-US" sz="2600" b="1" dirty="0" smtClean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6" name="矩形 15"/>
          <p:cNvSpPr/>
          <p:nvPr>
            <p:custDataLst>
              <p:tags r:id="rId10"/>
            </p:custDataLst>
          </p:nvPr>
        </p:nvSpPr>
        <p:spPr>
          <a:xfrm>
            <a:off x="1444754" y="288843"/>
            <a:ext cx="1407795" cy="5835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3200" b="1" dirty="0">
                <a:ln w="0"/>
                <a:solidFill>
                  <a:schemeClr val="accent6">
                    <a:lumMod val="50000"/>
                  </a:schemeClr>
                </a:solidFill>
                <a:latin typeface="幼圆" charset="0"/>
                <a:ea typeface="幼圆" charset="0"/>
              </a:rPr>
              <a:t>我会认</a:t>
            </a:r>
            <a:endParaRPr lang="zh-CN" altLang="en-US" sz="3200" b="1" dirty="0">
              <a:ln w="0"/>
              <a:solidFill>
                <a:schemeClr val="accent6">
                  <a:lumMod val="50000"/>
                </a:schemeClr>
              </a:solidFill>
              <a:latin typeface="幼圆" charset="0"/>
              <a:ea typeface="幼圆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03343" y="2731776"/>
            <a:ext cx="1295400" cy="12954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2"/>
          <a:srcRect l="60747" r="1816"/>
          <a:stretch>
            <a:fillRect/>
          </a:stretch>
        </p:blipFill>
        <p:spPr>
          <a:xfrm>
            <a:off x="1003344" y="2047660"/>
            <a:ext cx="10157444" cy="6510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260183" y="2728665"/>
            <a:ext cx="1295400" cy="12954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526613" y="2736571"/>
            <a:ext cx="1295400" cy="12954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84881" y="2728665"/>
            <a:ext cx="1295400" cy="12954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58247" y="2720805"/>
            <a:ext cx="1295400" cy="129540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777391" y="2656558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>
                <a:solidFill>
                  <a:srgbClr val="000000"/>
                </a:solidFill>
                <a:latin typeface="幼圆" charset="0"/>
                <a:ea typeface="幼圆" charset="0"/>
              </a:rPr>
              <a:t>暴</a:t>
            </a:r>
            <a:endParaRPr lang="zh-CN" altLang="en-US" sz="8000" dirty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028367" y="2670577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凑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280109" y="2647134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喵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513997" y="2642348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孵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5800323" y="2688090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叽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34277" y="2065180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bào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2157387" y="2082393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còu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63984" y="2074592"/>
            <a:ext cx="1847380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miāo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4789079" y="2065117"/>
            <a:ext cx="2415328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fū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44752" y="2067728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jī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2116" y="2728339"/>
            <a:ext cx="1295400" cy="1295400"/>
          </a:xfrm>
          <a:prstGeom prst="rect">
            <a:avLst/>
          </a:prstGeom>
        </p:spPr>
      </p:pic>
      <p:sp>
        <p:nvSpPr>
          <p:cNvPr id="25" name="文本框 22"/>
          <p:cNvSpPr txBox="1"/>
          <p:nvPr/>
        </p:nvSpPr>
        <p:spPr>
          <a:xfrm>
            <a:off x="7422554" y="2077335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è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585754" y="2723034"/>
            <a:ext cx="1295400" cy="1295400"/>
          </a:xfrm>
          <a:prstGeom prst="rect">
            <a:avLst/>
          </a:prstGeom>
        </p:spPr>
      </p:pic>
      <p:sp>
        <p:nvSpPr>
          <p:cNvPr id="27" name="文本框 22"/>
          <p:cNvSpPr txBox="1"/>
          <p:nvPr/>
        </p:nvSpPr>
        <p:spPr>
          <a:xfrm>
            <a:off x="8585742" y="2082300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ǒu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28" name="文本框 16"/>
          <p:cNvSpPr txBox="1"/>
          <p:nvPr/>
        </p:nvSpPr>
        <p:spPr>
          <a:xfrm>
            <a:off x="7061134" y="2673879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饿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29" name="文本框 16"/>
          <p:cNvSpPr txBox="1"/>
          <p:nvPr/>
        </p:nvSpPr>
        <p:spPr>
          <a:xfrm>
            <a:off x="8331691" y="2661234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偶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865388" y="2724767"/>
            <a:ext cx="1295400" cy="1295400"/>
          </a:xfrm>
          <a:prstGeom prst="rect">
            <a:avLst/>
          </a:prstGeom>
        </p:spPr>
      </p:pic>
      <p:sp>
        <p:nvSpPr>
          <p:cNvPr id="31" name="文本框 22"/>
          <p:cNvSpPr txBox="1"/>
          <p:nvPr/>
        </p:nvSpPr>
        <p:spPr>
          <a:xfrm>
            <a:off x="9833626" y="2039057"/>
            <a:ext cx="1579647" cy="5835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en-US" altLang="fr-FR" sz="3200" b="1" dirty="0">
                <a:solidFill>
                  <a:srgbClr val="000000"/>
                </a:solidFill>
                <a:latin typeface="幼圆" charset="0"/>
                <a:ea typeface="GB Pinyinok-B" panose="02010601030101010101" pitchFamily="2" charset="-122"/>
                <a:cs typeface="幼圆" charset="0"/>
              </a:rPr>
              <a:t>ěr</a:t>
            </a:r>
            <a:endParaRPr lang="en-US" altLang="fr-FR" sz="3200" b="1" dirty="0">
              <a:solidFill>
                <a:srgbClr val="000000"/>
              </a:solidFill>
              <a:latin typeface="幼圆" charset="0"/>
              <a:ea typeface="GB Pinyinok-B" panose="02010601030101010101" pitchFamily="2" charset="-122"/>
              <a:cs typeface="幼圆" charset="0"/>
            </a:endParaRPr>
          </a:p>
        </p:txBody>
      </p:sp>
      <p:sp>
        <p:nvSpPr>
          <p:cNvPr id="32" name="文本框 16"/>
          <p:cNvSpPr txBox="1"/>
          <p:nvPr/>
        </p:nvSpPr>
        <p:spPr>
          <a:xfrm>
            <a:off x="9605820" y="2673880"/>
            <a:ext cx="1277956" cy="13220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304800"/>
            <a:r>
              <a:rPr lang="zh-CN" altLang="en-US" sz="8000" dirty="0" smtClean="0">
                <a:solidFill>
                  <a:srgbClr val="000000"/>
                </a:solidFill>
                <a:latin typeface="幼圆" charset="0"/>
                <a:ea typeface="幼圆" charset="0"/>
              </a:rPr>
              <a:t>尔</a:t>
            </a:r>
            <a:endParaRPr lang="zh-CN" altLang="en-US" sz="8000" dirty="0" smtClean="0">
              <a:solidFill>
                <a:srgbClr val="000000"/>
              </a:solidFill>
              <a:latin typeface="幼圆" charset="0"/>
              <a:ea typeface="幼圆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3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7" grpId="0"/>
      <p:bldP spid="19" grpId="0"/>
      <p:bldP spid="20" grpId="0"/>
      <p:bldP spid="21" grpId="0"/>
      <p:bldP spid="22" grpId="0"/>
      <p:bldP spid="23" grpId="0"/>
      <p:bldP spid="25" grpId="0"/>
      <p:bldP spid="27" grpId="0"/>
      <p:bldP spid="28" grpId="0"/>
      <p:bldP spid="29" grpId="0"/>
      <p:bldP spid="31" grpId="0"/>
      <p:bldP spid="3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5" name="矩形 3"/>
          <p:cNvSpPr>
            <a:spLocks noChangeArrowheads="1"/>
          </p:cNvSpPr>
          <p:nvPr/>
        </p:nvSpPr>
        <p:spPr bwMode="auto">
          <a:xfrm>
            <a:off x="2367689" y="1864407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洞（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山洞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4" name="矩形 3"/>
          <p:cNvSpPr>
            <a:spLocks noChangeArrowheads="1"/>
          </p:cNvSpPr>
          <p:nvPr/>
        </p:nvSpPr>
        <p:spPr bwMode="auto">
          <a:xfrm>
            <a:off x="5213402" y="1865817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准（准确）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" name="矩形 3"/>
          <p:cNvSpPr>
            <a:spLocks noChangeArrowheads="1"/>
          </p:cNvSpPr>
          <p:nvPr/>
        </p:nvSpPr>
        <p:spPr bwMode="auto">
          <a:xfrm>
            <a:off x="7895217" y="1864407"/>
            <a:ext cx="20116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备（准备）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 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9" name="矩形 3"/>
          <p:cNvSpPr>
            <a:spLocks noChangeArrowheads="1"/>
          </p:cNvSpPr>
          <p:nvPr/>
        </p:nvSpPr>
        <p:spPr bwMode="auto">
          <a:xfrm>
            <a:off x="2367689" y="2542310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暴（暴雨）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0" name="矩形 3"/>
          <p:cNvSpPr>
            <a:spLocks noChangeArrowheads="1"/>
          </p:cNvSpPr>
          <p:nvPr/>
        </p:nvSpPr>
        <p:spPr bwMode="auto">
          <a:xfrm>
            <a:off x="5213402" y="2543720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墙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（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墙壁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矩形 3"/>
          <p:cNvSpPr>
            <a:spLocks noChangeArrowheads="1"/>
          </p:cNvSpPr>
          <p:nvPr/>
        </p:nvSpPr>
        <p:spPr bwMode="auto">
          <a:xfrm>
            <a:off x="7895217" y="2560896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壁（墙壁）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8" name="矩形 3"/>
          <p:cNvSpPr>
            <a:spLocks noChangeArrowheads="1"/>
          </p:cNvSpPr>
          <p:nvPr/>
        </p:nvSpPr>
        <p:spPr bwMode="auto">
          <a:xfrm>
            <a:off x="2367689" y="3267520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饿（饥饿）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1" name="矩形 3"/>
          <p:cNvSpPr>
            <a:spLocks noChangeArrowheads="1"/>
          </p:cNvSpPr>
          <p:nvPr/>
        </p:nvSpPr>
        <p:spPr bwMode="auto">
          <a:xfrm>
            <a:off x="5213402" y="3268930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蜘（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蜘蛛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2" name="矩形 3"/>
          <p:cNvSpPr>
            <a:spLocks noChangeArrowheads="1"/>
          </p:cNvSpPr>
          <p:nvPr/>
        </p:nvSpPr>
        <p:spPr bwMode="auto">
          <a:xfrm>
            <a:off x="7895217" y="3286106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蛛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（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  <a:sym typeface="+mn-ea"/>
              </a:rPr>
              <a:t>蜘蛛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3" name="矩形 3"/>
          <p:cNvSpPr>
            <a:spLocks noChangeArrowheads="1"/>
          </p:cNvSpPr>
          <p:nvPr/>
        </p:nvSpPr>
        <p:spPr bwMode="auto">
          <a:xfrm>
            <a:off x="2367689" y="3961201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漂（漂亮）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4" name="矩形 3"/>
          <p:cNvSpPr>
            <a:spLocks noChangeArrowheads="1"/>
          </p:cNvSpPr>
          <p:nvPr/>
        </p:nvSpPr>
        <p:spPr bwMode="auto">
          <a:xfrm>
            <a:off x="7886117" y="3961341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饱（吃饱）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6" name="矩形 3"/>
          <p:cNvSpPr>
            <a:spLocks noChangeArrowheads="1"/>
          </p:cNvSpPr>
          <p:nvPr/>
        </p:nvSpPr>
        <p:spPr bwMode="auto">
          <a:xfrm>
            <a:off x="2359287" y="4829417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晒（暴晒）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188359" y="3961201"/>
            <a:ext cx="185928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撞（撞车）</a:t>
            </a: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</a:t>
            </a:r>
            <a:endParaRPr lang="en-US" altLang="zh-CN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ClrTx/>
              <a:buSzTx/>
              <a:buFontTx/>
            </a:pPr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字词梳理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0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14" grpId="0"/>
      <p:bldP spid="17" grpId="0"/>
      <p:bldP spid="19" grpId="0"/>
      <p:bldP spid="20" grpId="0"/>
      <p:bldP spid="8" grpId="0"/>
      <p:bldP spid="18" grpId="0"/>
      <p:bldP spid="21" grpId="0"/>
      <p:bldP spid="22" grpId="0"/>
      <p:bldP spid="23" grpId="0"/>
      <p:bldP spid="24" grpId="0"/>
      <p:bldP spid="26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5679975" y="2861030"/>
            <a:ext cx="4647617" cy="230695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课文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讲述了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一个破旧的老屋打算倒下，但是小猫、老母鸡、小蜘蛛用各自的理由让老屋迟一点儿倒下，最终老屋没有倒下去。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23285" y="1337634"/>
            <a:ext cx="4762999" cy="1198880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要求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：整体感知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幼圆" charset="0"/>
              </a:rPr>
              <a:t>，了解内容。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</a:rPr>
              <a:t>思考：课文主要讲了一件什么事？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185" y="2861030"/>
            <a:ext cx="3873062" cy="25492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animBg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1062355" y="3848735"/>
            <a:ext cx="10418445" cy="64516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老屋认为自己老了，没什么用处了，所以说“我到了倒下的时候了！”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2586289" y="1392421"/>
            <a:ext cx="7411606" cy="2306955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要求：速读第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1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、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2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段。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思考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：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1.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老屋为什么想倒下去？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2.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老屋为什么认为自己老了？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3.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“老屋已经活了一百多岁了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”用了什么手法？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6" name="文本框 2"/>
          <p:cNvSpPr txBox="1"/>
          <p:nvPr/>
        </p:nvSpPr>
        <p:spPr>
          <a:xfrm>
            <a:off x="1062584" y="4494880"/>
            <a:ext cx="9927735" cy="64516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活了一百多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岁，窗户变成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了黑窟窿，门板也破了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洞，很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久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没人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住了。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1062585" y="5166462"/>
            <a:ext cx="7403923" cy="645160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3.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“活”运用了拟人手法，作者把老屋人格化。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5" grpId="0" animBg="1" build="p"/>
      <p:bldP spid="6" grpId="0" bldLvl="0" animBg="1"/>
      <p:bldP spid="7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993379" y="1051094"/>
            <a:ext cx="5959214" cy="2861310"/>
          </a:xfrm>
          <a:prstGeom prst="rect">
            <a:avLst/>
          </a:prstGeom>
          <a:ln w="12700" cmpd="sng">
            <a:solidFill>
              <a:srgbClr val="00B0F0"/>
            </a:solidFill>
            <a:prstDash val="sysDot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要求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：朗读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第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3~</a:t>
            </a:r>
            <a:r>
              <a:rPr lang="en-US" altLang="zh-CN" sz="240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5</a:t>
            </a:r>
            <a:r>
              <a:rPr lang="zh-CN" altLang="en-US" sz="240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段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思考：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1.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谁说了“等等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，老屋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！这句话？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2.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为什么是“小小的声音”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？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3.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小猫不要老屋倒下的理由是什么？</a:t>
            </a:r>
            <a:endParaRPr lang="en-US" altLang="zh-CN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      </a:t>
            </a:r>
            <a:r>
              <a:rPr lang="en-US" altLang="zh-CN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4.</a:t>
            </a:r>
            <a:r>
              <a:rPr lang="zh-CN" altLang="en-US" sz="2400" dirty="0" smtClean="0">
                <a:solidFill>
                  <a:schemeClr val="dk1"/>
                </a:solidFill>
                <a:latin typeface="幼圆" charset="0"/>
                <a:ea typeface="黑体" panose="02010609060101010101" charset="-122"/>
                <a:cs typeface="幼圆" charset="0"/>
              </a:rPr>
              <a:t>老屋答应小猫了吗？</a:t>
            </a:r>
            <a:endParaRPr lang="zh-CN" altLang="en-US" sz="2400" dirty="0" smtClean="0">
              <a:solidFill>
                <a:schemeClr val="dk1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7" name="文本框 2"/>
          <p:cNvSpPr txBox="1"/>
          <p:nvPr/>
        </p:nvSpPr>
        <p:spPr>
          <a:xfrm>
            <a:off x="440066" y="4083574"/>
            <a:ext cx="3787219" cy="46037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/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1.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小猫。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9" name="文本框 2"/>
          <p:cNvSpPr txBox="1"/>
          <p:nvPr/>
        </p:nvSpPr>
        <p:spPr>
          <a:xfrm>
            <a:off x="440066" y="4594212"/>
            <a:ext cx="9793886" cy="46037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/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2.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小猫在请求老屋先不要倒下，又怕老屋不答应它，所以声音小小的。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2" name="文本框 2"/>
          <p:cNvSpPr txBox="1"/>
          <p:nvPr/>
        </p:nvSpPr>
        <p:spPr>
          <a:xfrm>
            <a:off x="440066" y="5198367"/>
            <a:ext cx="10089783" cy="46037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/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3.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小猫的理由是“今天晚上有暴风雨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，我找不到一个安心睡觉的地方。”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sp>
        <p:nvSpPr>
          <p:cNvPr id="17" name="文本框 2"/>
          <p:cNvSpPr txBox="1"/>
          <p:nvPr/>
        </p:nvSpPr>
        <p:spPr>
          <a:xfrm>
            <a:off x="440066" y="5661013"/>
            <a:ext cx="9648350" cy="46037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/>
            <a:r>
              <a:rPr lang="en-US" altLang="zh-CN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4.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答应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了，老屋说：“哦，是小猫啊！好吧，我就再站一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个晚上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。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”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8009" y="1174486"/>
            <a:ext cx="3629025" cy="2809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矩形 9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整体感知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2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build="p"/>
      <p:bldP spid="7" grpId="0" bldLvl="0" animBg="1"/>
      <p:bldP spid="9" grpId="0" bldLvl="0" animBg="1"/>
      <p:bldP spid="12" grpId="0" bldLvl="0" animBg="1"/>
      <p:bldP spid="17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5693708" y="2148715"/>
            <a:ext cx="5137202" cy="2306955"/>
          </a:xfrm>
          <a:prstGeom prst="rect">
            <a:avLst/>
          </a:prstGeom>
          <a:noFill/>
          <a:ln w="9525"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>
            <a:spAutoFit/>
          </a:bodyPr>
          <a:lstStyle/>
          <a:p>
            <a:pPr indent="304800"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   本节课我们了解了整个故事的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来龙去脉。老屋本打算</a:t>
            </a: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倒下，但是小</a:t>
            </a:r>
            <a:r>
              <a:rPr lang="zh-CN" altLang="en-US" sz="2400" dirty="0" smtClean="0">
                <a:solidFill>
                  <a:srgbClr val="000000"/>
                </a:solidFill>
                <a:latin typeface="幼圆" charset="0"/>
                <a:ea typeface="黑体" panose="02010609060101010101" charset="-122"/>
                <a:cs typeface="幼圆" charset="0"/>
              </a:rPr>
              <a:t>猫为了躲避将要来到的暴风雨而请求老屋再站一个晚上，老屋答应了。</a:t>
            </a:r>
            <a:endParaRPr lang="zh-CN" altLang="en-US" sz="2400" dirty="0" smtClean="0">
              <a:solidFill>
                <a:srgbClr val="000000"/>
              </a:solidFill>
              <a:latin typeface="幼圆" charset="0"/>
              <a:ea typeface="黑体" panose="02010609060101010101" charset="-122"/>
              <a:cs typeface="幼圆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347" y="1765290"/>
            <a:ext cx="4476750" cy="30099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矩形 5"/>
          <p:cNvSpPr/>
          <p:nvPr/>
        </p:nvSpPr>
        <p:spPr>
          <a:xfrm>
            <a:off x="198495" y="204228"/>
            <a:ext cx="1915656" cy="4914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600" b="1" dirty="0">
                <a:solidFill>
                  <a:schemeClr val="accent1"/>
                </a:solidFill>
                <a:effectLst/>
                <a:latin typeface="幼圆" charset="0"/>
                <a:ea typeface="幼圆" charset="0"/>
              </a:rPr>
              <a:t>课堂小结</a:t>
            </a:r>
            <a:endParaRPr lang="zh-CN" altLang="en-US" sz="2600" b="1" dirty="0">
              <a:solidFill>
                <a:schemeClr val="accent1"/>
              </a:solidFill>
              <a:effectLst/>
              <a:latin typeface="幼圆" charset="0"/>
              <a:ea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3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23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UNIT_TEXT_FILL_FORE_SCHEMECOLOR_INDEX_BRIGHTNESS" val="-0.25"/>
  <p:tag name="KSO_WM_UNIT_TEXT_FILL_FORE_SCHEMECOLOR_INDEX" val="5"/>
  <p:tag name="KSO_WM_UNIT_TEXT_FILL_TYPE" val="1"/>
</p:tagLst>
</file>

<file path=ppt/tags/tag251.xml><?xml version="1.0" encoding="utf-8"?>
<p:tagLst xmlns:p="http://schemas.openxmlformats.org/presentationml/2006/main">
  <p:tag name="KSO_WM_BEAUTIFY_FLAG" val="#wm#"/>
  <p:tag name="KSO_WM_TEMPLATE_CATEGORY" val="custom"/>
  <p:tag name="KSO_WM_TEMPLATE_INDEX" val="160394"/>
  <p:tag name="KSO_WM_SLIDE_BK_DARK_LIGHT" val="2"/>
  <p:tag name="KSO_WM_SLIDE_BACKGROUND_TYPE" val="general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1.xml><?xml version="1.0" encoding="utf-8"?>
<p:tagLst xmlns:p="http://schemas.openxmlformats.org/presentationml/2006/main">
  <p:tag name="KSO_WM_UNIT_TEXT_FILL_FORE_SCHEMECOLOR_INDEX_BRIGHTNESS" val="-0.5"/>
  <p:tag name="KSO_WM_UNIT_TEXT_FILL_FORE_SCHEMECOLOR_INDEX" val="10"/>
  <p:tag name="KSO_WM_UNIT_TEXT_FILL_TYPE" val="1"/>
</p:tagLst>
</file>

<file path=ppt/tags/tag2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3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1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3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3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5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46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47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48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4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d71ec3f4-affc-4a6c-9134-eb69e9b46598}"/>
  <p:tag name="KSO_WM_UNIT_TYPE" val="i"/>
</p:tagLst>
</file>

<file path=ppt/tags/tag3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9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UNIT_TEXT_FILL_FORE_SCHEMECOLOR_INDEX_BRIGHTNESS" val="0.25"/>
  <p:tag name="KSO_WM_UNIT_TEXT_FILL_FORE_SCHEMECOLOR_INDEX" val="13"/>
  <p:tag name="KSO_WM_UNIT_TEX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364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365.xml><?xml version="1.0" encoding="utf-8"?>
<p:tagLst xmlns:p="http://schemas.openxmlformats.org/presentationml/2006/main">
  <p:tag name="COMMONDATA" val="eyJoZGlkIjoiZWE3NjZlYjJkMjNiZjRmNDUwNDg2MDIyMjNiOTJhMjAifQ==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1181</Words>
  <Application>WPS 演示</Application>
  <PresentationFormat>自定义</PresentationFormat>
  <Paragraphs>179</Paragraphs>
  <Slides>13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20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13</vt:i4>
      </vt:variant>
    </vt:vector>
  </HeadingPairs>
  <TitlesOfParts>
    <vt:vector size="36" baseType="lpstr">
      <vt:lpstr>Arial</vt:lpstr>
      <vt:lpstr>宋体</vt:lpstr>
      <vt:lpstr>Wingdings</vt:lpstr>
      <vt:lpstr>黑体</vt:lpstr>
      <vt:lpstr>楷体</vt:lpstr>
      <vt:lpstr>微软雅黑</vt:lpstr>
      <vt:lpstr>GB Pinyinok-B</vt:lpstr>
      <vt:lpstr>Times New Roman</vt:lpstr>
      <vt:lpstr>汉语拼音</vt:lpstr>
      <vt:lpstr>Songti SC Black</vt:lpstr>
      <vt:lpstr>Arial Unicode MS</vt:lpstr>
      <vt:lpstr>等线</vt:lpstr>
      <vt:lpstr>等线 Light</vt:lpstr>
      <vt:lpstr>Calibri</vt:lpstr>
      <vt:lpstr>Segoe Print</vt:lpstr>
      <vt:lpstr>幼圆</vt:lpstr>
      <vt:lpstr>汉仪乐喵体W</vt:lpstr>
      <vt:lpstr>Arial</vt:lpstr>
      <vt:lpstr>幼圆</vt:lpstr>
      <vt:lpstr>汉仪乐喵体W</vt:lpstr>
      <vt:lpstr>3_Office 主题​​</vt:lpstr>
      <vt:lpstr>1_Office 主题​​</vt:lpstr>
      <vt:lpstr>7_Office 主题​​</vt:lpstr>
      <vt:lpstr>PowerPoint 演示文稿</vt:lpstr>
      <vt:lpstr>这是一个（   ）的老屋； 这是一个（   ）的老屋； 这是一个（   ）的老屋；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万润仪器贸易公司</cp:lastModifiedBy>
  <cp:revision>41</cp:revision>
  <dcterms:created xsi:type="dcterms:W3CDTF">2020-06-05T01:16:00Z</dcterms:created>
  <dcterms:modified xsi:type="dcterms:W3CDTF">2022-05-28T02:49:32Z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499561F7533747BAB28042EDCC464642</vt:lpwstr>
  </property>
</Properties>
</file>